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56500" cy="10693400"/>
  <p:notesSz cx="6858000" cy="9945688"/>
  <p:embeddedFontLst>
    <p:embeddedFont>
      <p:font typeface="Arima Madurai" panose="020B0604020202020204" charset="0"/>
      <p:regular r:id="rId6"/>
    </p:embeddedFont>
    <p:embeddedFont>
      <p:font typeface="Arima Madurai Bold" panose="020B0604020202020204" charset="0"/>
      <p:regular r:id="rId7"/>
    </p:embeddedFont>
    <p:embeddedFont>
      <p:font typeface="Arima Madurai Bold Italics" panose="020B0604020202020204" charset="0"/>
      <p:regular r:id="rId8"/>
    </p:embeddedFont>
    <p:embeddedFont>
      <p:font typeface="Arima Madurai Italics" panose="020B0604020202020204" charset="0"/>
      <p:regular r:id="rId9"/>
    </p:embeddedFont>
    <p:embeddedFont>
      <p:font typeface="Glacial Indifference" panose="020B0604020202020204" charset="0"/>
      <p:regular r:id="rId10"/>
    </p:embeddedFont>
    <p:embeddedFont>
      <p:font typeface="Glacial Indifference Bold" panose="020B0604020202020204" charset="0"/>
      <p:regular r:id="rId11"/>
    </p:embeddedFont>
    <p:embeddedFont>
      <p:font typeface="Glacial Indifference Italics" panose="020B0604020202020204" charset="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4224"/>
    <a:srgbClr val="CBA77B"/>
    <a:srgbClr val="EEE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4622" autoAdjust="0"/>
  </p:normalViewPr>
  <p:slideViewPr>
    <p:cSldViewPr>
      <p:cViewPr>
        <p:scale>
          <a:sx n="66" d="100"/>
          <a:sy n="66" d="100"/>
        </p:scale>
        <p:origin x="2290" y="-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yne MALARME" userId="e5780483878d0deb" providerId="LiveId" clId="{D94EF480-C9E6-4C3D-8BA0-DE0505749151}"/>
    <pc:docChg chg="modSld">
      <pc:chgData name="Colyne MALARME" userId="e5780483878d0deb" providerId="LiveId" clId="{D94EF480-C9E6-4C3D-8BA0-DE0505749151}" dt="2024-02-10T12:17:57.573" v="17" actId="20577"/>
      <pc:docMkLst>
        <pc:docMk/>
      </pc:docMkLst>
      <pc:sldChg chg="modSp mod">
        <pc:chgData name="Colyne MALARME" userId="e5780483878d0deb" providerId="LiveId" clId="{D94EF480-C9E6-4C3D-8BA0-DE0505749151}" dt="2024-02-10T12:17:57.573" v="17" actId="20577"/>
        <pc:sldMkLst>
          <pc:docMk/>
          <pc:sldMk cId="0" sldId="259"/>
        </pc:sldMkLst>
        <pc:spChg chg="mod">
          <ac:chgData name="Colyne MALARME" userId="e5780483878d0deb" providerId="LiveId" clId="{D94EF480-C9E6-4C3D-8BA0-DE0505749151}" dt="2024-02-10T12:17:57.573" v="17" actId="20577"/>
          <ac:spMkLst>
            <pc:docMk/>
            <pc:sldMk cId="0" sldId="259"/>
            <ac:spMk id="1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2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/>
          <p:nvPr/>
        </p:nvSpPr>
        <p:spPr>
          <a:xfrm>
            <a:off x="6083392" y="78046"/>
            <a:ext cx="1438235" cy="477302"/>
          </a:xfrm>
          <a:custGeom>
            <a:avLst/>
            <a:gdLst/>
            <a:ahLst/>
            <a:cxnLst/>
            <a:rect l="l" t="t" r="r" b="b"/>
            <a:pathLst>
              <a:path w="1438235" h="477302">
                <a:moveTo>
                  <a:pt x="0" y="0"/>
                </a:moveTo>
                <a:lnTo>
                  <a:pt x="1438235" y="0"/>
                </a:lnTo>
                <a:lnTo>
                  <a:pt x="1438235" y="477302"/>
                </a:lnTo>
                <a:lnTo>
                  <a:pt x="0" y="47730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372524" y="337906"/>
            <a:ext cx="440583" cy="509817"/>
          </a:xfrm>
          <a:custGeom>
            <a:avLst/>
            <a:gdLst/>
            <a:ahLst/>
            <a:cxnLst/>
            <a:rect l="l" t="t" r="r" b="b"/>
            <a:pathLst>
              <a:path w="440583" h="509817">
                <a:moveTo>
                  <a:pt x="0" y="0"/>
                </a:moveTo>
                <a:lnTo>
                  <a:pt x="440582" y="0"/>
                </a:lnTo>
                <a:lnTo>
                  <a:pt x="440582" y="509817"/>
                </a:lnTo>
                <a:lnTo>
                  <a:pt x="0" y="50981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1021444" y="957926"/>
            <a:ext cx="5663408" cy="923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sz="3000" dirty="0">
                <a:solidFill>
                  <a:srgbClr val="FFFFFF"/>
                </a:solidFill>
                <a:latin typeface="Arima Madurai"/>
              </a:rPr>
              <a:t> </a:t>
            </a:r>
            <a:r>
              <a:rPr lang="en-US" sz="3000" dirty="0">
                <a:latin typeface="Arima Madurai"/>
              </a:rPr>
              <a:t>CONDITIONS GENERALES</a:t>
            </a:r>
          </a:p>
          <a:p>
            <a:pPr algn="ctr"/>
            <a:r>
              <a:rPr lang="en-US" sz="3000" dirty="0">
                <a:latin typeface="Arima Madurai"/>
              </a:rPr>
              <a:t> DE SERVICES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96480" y="2467778"/>
            <a:ext cx="1740247" cy="19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Glacial Indifference Bold"/>
              </a:rPr>
              <a:t>ENTRE-LES SOUSSIGNES 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45819" y="2773212"/>
            <a:ext cx="7227840" cy="1090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Arima Madurai Bold"/>
                <a:ea typeface="Arima Madurai Bold"/>
              </a:rPr>
              <a:t>La société Colyne MALARME Naturopathe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  <a:ea typeface="Arima Madurai Bold"/>
              </a:rPr>
              <a:t>en</a:t>
            </a:r>
            <a:r>
              <a:rPr lang="en-US" sz="1200" dirty="0">
                <a:solidFill>
                  <a:srgbClr val="000000"/>
                </a:solidFill>
                <a:latin typeface="Arima Madurai Bold"/>
                <a:ea typeface="Arima Madurai Bold"/>
              </a:rPr>
              <a:t> la personne de Madame MALARME Colyne, Naturopathe,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  <a:ea typeface="Arima Madurai Bold"/>
              </a:rPr>
              <a:t>ayant</a:t>
            </a:r>
            <a:r>
              <a:rPr lang="en-US" sz="1200" dirty="0">
                <a:solidFill>
                  <a:srgbClr val="000000"/>
                </a:solidFill>
                <a:latin typeface="Arima Madurai Bold"/>
                <a:ea typeface="Arima Madurai Bold"/>
              </a:rPr>
              <a:t> son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  <a:ea typeface="Arima Madurai Bold"/>
              </a:rPr>
              <a:t>siège</a:t>
            </a:r>
            <a:r>
              <a:rPr lang="en-US" sz="1200" dirty="0">
                <a:solidFill>
                  <a:srgbClr val="000000"/>
                </a:solidFill>
                <a:latin typeface="Arima Madurai Bold"/>
                <a:ea typeface="Arima Madurai Bold"/>
              </a:rPr>
              <a:t> social à WASSY – 13 Quai des promenades - 52130 et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  <a:ea typeface="Arima Madurai Bold"/>
              </a:rPr>
              <a:t>immatriculée</a:t>
            </a:r>
            <a:r>
              <a:rPr lang="en-US" sz="1200" dirty="0">
                <a:solidFill>
                  <a:srgbClr val="000000"/>
                </a:solidFill>
                <a:latin typeface="Arima Madurai Bold"/>
                <a:ea typeface="Arima Madurai Bold"/>
              </a:rPr>
              <a:t> au Système national d’identification et du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  <a:ea typeface="Arima Madurai Bold"/>
              </a:rPr>
              <a:t>répertoire</a:t>
            </a:r>
            <a:r>
              <a:rPr lang="en-US" sz="1200" dirty="0">
                <a:solidFill>
                  <a:srgbClr val="000000"/>
                </a:solidFill>
                <a:latin typeface="Arima Madurai Bold"/>
                <a:ea typeface="Arima Madurai Bold"/>
              </a:rPr>
              <a:t> des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  <a:ea typeface="Arima Madurai Bold"/>
              </a:rPr>
              <a:t>entreprises</a:t>
            </a:r>
            <a:r>
              <a:rPr lang="en-US" sz="1200" dirty="0">
                <a:solidFill>
                  <a:srgbClr val="000000"/>
                </a:solidFill>
                <a:latin typeface="Arima Madurai Bold"/>
                <a:ea typeface="Arima Madurai Bold"/>
              </a:rPr>
              <a:t> et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  <a:ea typeface="Arima Madurai Bold"/>
              </a:rPr>
              <a:t>leurs</a:t>
            </a:r>
            <a:r>
              <a:rPr lang="en-US" sz="1200" dirty="0">
                <a:solidFill>
                  <a:srgbClr val="000000"/>
                </a:solidFill>
                <a:latin typeface="Arima Madurai Bold"/>
                <a:ea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  <a:ea typeface="Arima Madurai Bold"/>
              </a:rPr>
              <a:t>établissements</a:t>
            </a:r>
            <a:r>
              <a:rPr lang="en-US" sz="1200" dirty="0">
                <a:solidFill>
                  <a:srgbClr val="000000"/>
                </a:solidFill>
                <a:latin typeface="Arima Madurai Bold"/>
                <a:ea typeface="Arima Madurai Bold"/>
              </a:rPr>
              <a:t> sous le n°91504106500011 .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500" dirty="0">
              <a:solidFill>
                <a:srgbClr val="000000"/>
              </a:solidFill>
              <a:latin typeface="Arima Madurai Bold"/>
              <a:ea typeface="Arima Madurai Bold"/>
            </a:endParaRP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Et la personne consultant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jour, (merci de renseigner nom,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prénom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p.4/4)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96479" y="4174885"/>
            <a:ext cx="551816" cy="2019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Glacial Indifference Bold"/>
              </a:rPr>
              <a:t>OBJET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46058" y="4419486"/>
            <a:ext cx="7414181" cy="4171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Les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présentes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Conditions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Générales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Service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déterminent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les droits et obligations des parties dans le cadre de la vente de services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proposés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par le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naturopathe</a:t>
            </a:r>
            <a:endParaRPr lang="en-US" sz="1200" dirty="0">
              <a:solidFill>
                <a:srgbClr val="000000"/>
              </a:solidFill>
              <a:latin typeface="Arima Madurai Bold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396479" y="4958959"/>
            <a:ext cx="692051" cy="19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Glacial Indifference Bold"/>
              </a:rPr>
              <a:t>SERVICES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45819" y="5070642"/>
            <a:ext cx="7268362" cy="61042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Arima Madurai Bold"/>
            </a:endParaRP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La finalité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l’activité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du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naturopathe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est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l’éducation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la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santé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 il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s’agit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techniques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prévention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et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d’éducation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la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santé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naturelle.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Le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naturopathe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s'engage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par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prestations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sur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une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obligation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moyens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et non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résultats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.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Arima Madurai Bold"/>
            </a:endParaRPr>
          </a:p>
          <a:p>
            <a:pPr marL="259080" lvl="1" indent="-129540" algn="just">
              <a:lnSpc>
                <a:spcPts val="2039"/>
              </a:lnSpc>
              <a:buFont typeface="Arial"/>
              <a:buChar char="•"/>
            </a:pP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Sont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exclues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toutes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prestations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caractère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érotique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ou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sexuel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. Tout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comportement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déplacé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envers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le Consultant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ou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le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Naturopathe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pourra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faire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l’objet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poursuites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judiciaires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</a:t>
            </a:r>
          </a:p>
          <a:p>
            <a:pPr marL="259080" lvl="1" indent="-129540" algn="just">
              <a:lnSpc>
                <a:spcPts val="2039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Les conseils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ou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prestations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donnés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ne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peuvent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aucun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cas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se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substituer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une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consultation chez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votre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médecin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traitant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ou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spécialiste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comme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chez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votre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psychologue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diététicienne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ou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tout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autre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professionnel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santé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</a:t>
            </a:r>
          </a:p>
          <a:p>
            <a:pPr marL="259080" lvl="1" indent="-129540" algn="just">
              <a:lnSpc>
                <a:spcPts val="2039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Un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traitement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ou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suivi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médical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cours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ne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peut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être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arrêter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par le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Naturopathe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 seul un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Docteur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Médecine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est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habilité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émettre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un diagnostic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médical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comme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modifier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ou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suspendre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les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traitements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qui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ont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été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prescrits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</a:t>
            </a:r>
          </a:p>
          <a:p>
            <a:pPr marL="259080" lvl="1" indent="-129540" algn="just">
              <a:lnSpc>
                <a:spcPts val="2039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Les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prestations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proposées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se font sur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rendez-vous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aux dates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fixés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d’un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commun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accord entre les parties par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téléphone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(07.82.84.08.45)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ou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bien sur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l’agenda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ligne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Médoucine.com et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fonction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la consultation sera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réalisée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: </a:t>
            </a:r>
          </a:p>
          <a:p>
            <a:pPr algn="just">
              <a:lnSpc>
                <a:spcPts val="1700"/>
              </a:lnSpc>
            </a:pPr>
            <a:endParaRPr lang="en-US" sz="1200" dirty="0">
              <a:solidFill>
                <a:srgbClr val="000000"/>
              </a:solidFill>
              <a:latin typeface="Arima Madurai Bold"/>
            </a:endParaRPr>
          </a:p>
          <a:p>
            <a:pPr algn="just">
              <a:lnSpc>
                <a:spcPts val="2039"/>
              </a:lnSpc>
              <a:spcBef>
                <a:spcPct val="0"/>
              </a:spcBef>
            </a:pPr>
            <a:r>
              <a:rPr lang="en-US" sz="1200" u="sng" dirty="0">
                <a:solidFill>
                  <a:srgbClr val="000000"/>
                </a:solidFill>
                <a:latin typeface="Arima Madurai Bold"/>
              </a:rPr>
              <a:t>Au cabinet du </a:t>
            </a:r>
            <a:r>
              <a:rPr lang="en-US" sz="1200" u="sng" dirty="0" err="1">
                <a:solidFill>
                  <a:srgbClr val="000000"/>
                </a:solidFill>
                <a:latin typeface="Arima Madurai Bold"/>
              </a:rPr>
              <a:t>naturopathe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Arima Madurai Bold Italics"/>
              </a:rPr>
              <a:t>(13 </a:t>
            </a:r>
            <a:r>
              <a:rPr lang="en-US" sz="1200" dirty="0" err="1">
                <a:solidFill>
                  <a:srgbClr val="000000"/>
                </a:solidFill>
                <a:latin typeface="Arima Madurai Bold Italics"/>
              </a:rPr>
              <a:t>quai</a:t>
            </a:r>
            <a:r>
              <a:rPr lang="en-US" sz="1200" dirty="0">
                <a:solidFill>
                  <a:srgbClr val="000000"/>
                </a:solidFill>
                <a:latin typeface="Arima Madurai Bold Italics"/>
              </a:rPr>
              <a:t> des promenades 52130 WASSY - 1er étage)</a:t>
            </a:r>
          </a:p>
          <a:p>
            <a:pPr algn="just">
              <a:lnSpc>
                <a:spcPts val="2039"/>
              </a:lnSpc>
              <a:spcBef>
                <a:spcPct val="0"/>
              </a:spcBef>
            </a:pPr>
            <a:r>
              <a:rPr lang="en-US" sz="1200" u="sng" dirty="0">
                <a:solidFill>
                  <a:srgbClr val="000000"/>
                </a:solidFill>
                <a:latin typeface="Arima Madurai Bold"/>
              </a:rPr>
              <a:t>Au domicile du consultant pour les consultations </a:t>
            </a:r>
            <a:r>
              <a:rPr lang="en-US" sz="1200" u="sng" dirty="0" err="1">
                <a:solidFill>
                  <a:srgbClr val="000000"/>
                </a:solidFill>
                <a:latin typeface="Arima Madurai Bold"/>
              </a:rPr>
              <a:t>en</a:t>
            </a:r>
            <a:r>
              <a:rPr lang="en-US" sz="1200" u="sng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u="sng" dirty="0" err="1">
                <a:solidFill>
                  <a:srgbClr val="000000"/>
                </a:solidFill>
                <a:latin typeface="Arima Madurai Bold"/>
              </a:rPr>
              <a:t>Naturopathie</a:t>
            </a:r>
            <a:r>
              <a:rPr lang="en-US" sz="1200" u="sng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u="sng" dirty="0" err="1">
                <a:solidFill>
                  <a:srgbClr val="000000"/>
                </a:solidFill>
                <a:latin typeface="Arima Madurai Bold"/>
              </a:rPr>
              <a:t>Animalière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: </a:t>
            </a:r>
            <a:r>
              <a:rPr lang="en-US" sz="1200" dirty="0">
                <a:solidFill>
                  <a:srgbClr val="000000"/>
                </a:solidFill>
                <a:latin typeface="Arima Madurai Bold Italics"/>
              </a:rPr>
              <a:t>les frais </a:t>
            </a:r>
            <a:r>
              <a:rPr lang="en-US" sz="1200" dirty="0" err="1">
                <a:solidFill>
                  <a:srgbClr val="000000"/>
                </a:solidFill>
                <a:latin typeface="Arima Madurai Bold Italics"/>
              </a:rPr>
              <a:t>kilométriques</a:t>
            </a:r>
            <a:r>
              <a:rPr lang="en-US" sz="1200" dirty="0">
                <a:solidFill>
                  <a:srgbClr val="000000"/>
                </a:solidFill>
                <a:latin typeface="Arima Madurai Bold Italic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 Italics"/>
              </a:rPr>
              <a:t>seront</a:t>
            </a:r>
            <a:r>
              <a:rPr lang="en-US" sz="1200" dirty="0">
                <a:solidFill>
                  <a:srgbClr val="000000"/>
                </a:solidFill>
                <a:latin typeface="Arima Madurai Bold Italic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 Italics"/>
              </a:rPr>
              <a:t>ajoutés</a:t>
            </a:r>
            <a:r>
              <a:rPr lang="en-US" sz="1200" dirty="0">
                <a:solidFill>
                  <a:srgbClr val="000000"/>
                </a:solidFill>
                <a:latin typeface="Arima Madurai Bold Italics"/>
              </a:rPr>
              <a:t> à la consultation (0.60€/km à </a:t>
            </a:r>
            <a:r>
              <a:rPr lang="en-US" sz="1200" dirty="0" err="1">
                <a:solidFill>
                  <a:srgbClr val="000000"/>
                </a:solidFill>
                <a:latin typeface="Arima Madurai Bold Italics"/>
              </a:rPr>
              <a:t>partir</a:t>
            </a:r>
            <a:r>
              <a:rPr lang="en-US" sz="1200" dirty="0">
                <a:solidFill>
                  <a:srgbClr val="000000"/>
                </a:solidFill>
                <a:latin typeface="Arima Madurai Bold Italics"/>
              </a:rPr>
              <a:t> de WASSY)</a:t>
            </a:r>
          </a:p>
          <a:p>
            <a:pPr algn="just">
              <a:lnSpc>
                <a:spcPts val="2039"/>
              </a:lnSpc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Arima Madurai Bold Italics"/>
            </a:endParaRPr>
          </a:p>
          <a:p>
            <a:pPr algn="just">
              <a:lnSpc>
                <a:spcPts val="2039"/>
              </a:lnSpc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Arima Madurai Bold Italics"/>
            </a:endParaRPr>
          </a:p>
          <a:p>
            <a:pPr algn="just">
              <a:lnSpc>
                <a:spcPts val="2039"/>
              </a:lnSpc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Arima Madurai Bold Italics"/>
            </a:endParaRP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Arima Madurai Bold Italics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6867203" y="9990600"/>
            <a:ext cx="230223" cy="19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Glacial Indifference"/>
              </a:rPr>
              <a:t>1/4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2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45819" y="6918207"/>
            <a:ext cx="7133622" cy="240353"/>
            <a:chOff x="0" y="0"/>
            <a:chExt cx="2556529" cy="8613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556529" cy="86137"/>
            </a:xfrm>
            <a:custGeom>
              <a:avLst/>
              <a:gdLst/>
              <a:ahLst/>
              <a:cxnLst/>
              <a:rect l="l" t="t" r="r" b="b"/>
              <a:pathLst>
                <a:path w="2556529" h="86137">
                  <a:moveTo>
                    <a:pt x="0" y="0"/>
                  </a:moveTo>
                  <a:lnTo>
                    <a:pt x="2556529" y="0"/>
                  </a:lnTo>
                  <a:lnTo>
                    <a:pt x="2556529" y="86137"/>
                  </a:lnTo>
                  <a:lnTo>
                    <a:pt x="0" y="86137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2556529" cy="11471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>
                <a:lnSpc>
                  <a:spcPts val="1679"/>
                </a:lnSpc>
              </a:pPr>
              <a:endParaRPr dirty="0"/>
            </a:p>
          </p:txBody>
        </p:sp>
      </p:grpSp>
      <p:sp>
        <p:nvSpPr>
          <p:cNvPr id="7" name="Freeform 7"/>
          <p:cNvSpPr/>
          <p:nvPr/>
        </p:nvSpPr>
        <p:spPr>
          <a:xfrm>
            <a:off x="6027775" y="95637"/>
            <a:ext cx="1438235" cy="477302"/>
          </a:xfrm>
          <a:custGeom>
            <a:avLst/>
            <a:gdLst/>
            <a:ahLst/>
            <a:cxnLst/>
            <a:rect l="l" t="t" r="r" b="b"/>
            <a:pathLst>
              <a:path w="1438235" h="477302">
                <a:moveTo>
                  <a:pt x="0" y="0"/>
                </a:moveTo>
                <a:lnTo>
                  <a:pt x="1438235" y="0"/>
                </a:lnTo>
                <a:lnTo>
                  <a:pt x="1438235" y="477302"/>
                </a:lnTo>
                <a:lnTo>
                  <a:pt x="0" y="47730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>
            <a:off x="372524" y="337906"/>
            <a:ext cx="440583" cy="509817"/>
          </a:xfrm>
          <a:custGeom>
            <a:avLst/>
            <a:gdLst/>
            <a:ahLst/>
            <a:cxnLst/>
            <a:rect l="l" t="t" r="r" b="b"/>
            <a:pathLst>
              <a:path w="440583" h="509817">
                <a:moveTo>
                  <a:pt x="0" y="0"/>
                </a:moveTo>
                <a:lnTo>
                  <a:pt x="440582" y="0"/>
                </a:lnTo>
                <a:lnTo>
                  <a:pt x="440582" y="509817"/>
                </a:lnTo>
                <a:lnTo>
                  <a:pt x="0" y="50981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12" name="TextBox 12"/>
          <p:cNvSpPr txBox="1"/>
          <p:nvPr/>
        </p:nvSpPr>
        <p:spPr>
          <a:xfrm>
            <a:off x="145819" y="4014446"/>
            <a:ext cx="7133622" cy="28212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Les </a:t>
            </a:r>
            <a:r>
              <a:rPr lang="fr-FR" sz="1199" dirty="0">
                <a:solidFill>
                  <a:srgbClr val="000000"/>
                </a:solidFill>
                <a:latin typeface="Arima Madurai Bold"/>
              </a:rPr>
              <a:t>Prestations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fr-FR" sz="1199" dirty="0">
                <a:solidFill>
                  <a:srgbClr val="000000"/>
                </a:solidFill>
                <a:latin typeface="Arima Madurai Bold"/>
              </a:rPr>
              <a:t>ainsi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que les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tarifs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proposés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par le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naturopathe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sont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disponibles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sur le document “Prix 2024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Naturopathie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”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affiché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dans la salle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d’attente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et dans le cabinet, sur le site Médoucine.com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ainsi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que sur la page google  “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Colyne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Malarme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Naturopathe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”.</a:t>
            </a:r>
          </a:p>
          <a:p>
            <a:pPr algn="just">
              <a:lnSpc>
                <a:spcPts val="1120"/>
              </a:lnSpc>
              <a:spcBef>
                <a:spcPct val="0"/>
              </a:spcBef>
            </a:pPr>
            <a:endParaRPr lang="en-US" sz="1199" dirty="0">
              <a:solidFill>
                <a:srgbClr val="000000"/>
              </a:solidFill>
              <a:latin typeface="Arima Madurai Bold"/>
            </a:endParaRP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Chaque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client,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recevra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en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début de consultation, un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livret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/flyer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expliquant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la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Naturopathie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et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ses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fondements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ainsi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que les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tarifs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en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vigueurs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chaque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année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.</a:t>
            </a:r>
          </a:p>
          <a:p>
            <a:pPr algn="just">
              <a:lnSpc>
                <a:spcPts val="1120"/>
              </a:lnSpc>
              <a:spcBef>
                <a:spcPct val="0"/>
              </a:spcBef>
            </a:pPr>
            <a:endParaRPr lang="en-US" sz="1199" dirty="0">
              <a:solidFill>
                <a:srgbClr val="000000"/>
              </a:solidFill>
              <a:latin typeface="Arima Madurai Bold"/>
            </a:endParaRP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199" u="sng" dirty="0">
                <a:solidFill>
                  <a:srgbClr val="000000"/>
                </a:solidFill>
                <a:latin typeface="Arima Madurai Bold"/>
              </a:rPr>
              <a:t>Le/la </a:t>
            </a:r>
            <a:r>
              <a:rPr lang="en-US" sz="1199" u="sng" dirty="0" err="1">
                <a:solidFill>
                  <a:srgbClr val="000000"/>
                </a:solidFill>
                <a:latin typeface="Arima Madurai Bold"/>
              </a:rPr>
              <a:t>client.e</a:t>
            </a:r>
            <a:r>
              <a:rPr lang="en-US" sz="1199" u="sng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u="sng" dirty="0" err="1">
                <a:solidFill>
                  <a:srgbClr val="000000"/>
                </a:solidFill>
                <a:latin typeface="Arima Madurai Bold"/>
              </a:rPr>
              <a:t>peut</a:t>
            </a:r>
            <a:r>
              <a:rPr lang="en-US" sz="1199" u="sng" dirty="0">
                <a:solidFill>
                  <a:srgbClr val="000000"/>
                </a:solidFill>
                <a:latin typeface="Arima Madurai Bold"/>
              </a:rPr>
              <a:t> se </a:t>
            </a:r>
            <a:r>
              <a:rPr lang="en-US" sz="1199" u="sng" dirty="0" err="1">
                <a:solidFill>
                  <a:srgbClr val="000000"/>
                </a:solidFill>
                <a:latin typeface="Arima Madurai Bold"/>
              </a:rPr>
              <a:t>rétracter</a:t>
            </a:r>
            <a:r>
              <a:rPr lang="en-US" sz="1199" u="sng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u="sng" dirty="0" err="1">
                <a:solidFill>
                  <a:srgbClr val="000000"/>
                </a:solidFill>
                <a:latin typeface="Arima Madurai Bold"/>
              </a:rPr>
              <a:t>jusqu'à</a:t>
            </a:r>
            <a:r>
              <a:rPr lang="en-US" sz="1199" u="sng" dirty="0">
                <a:solidFill>
                  <a:srgbClr val="000000"/>
                </a:solidFill>
                <a:latin typeface="Arima Madurai Bold"/>
              </a:rPr>
              <a:t> 48 </a:t>
            </a:r>
            <a:r>
              <a:rPr lang="en-US" sz="1199" u="sng" dirty="0" err="1">
                <a:solidFill>
                  <a:srgbClr val="000000"/>
                </a:solidFill>
                <a:latin typeface="Arima Madurai Bold"/>
              </a:rPr>
              <a:t>heures</a:t>
            </a:r>
            <a:r>
              <a:rPr lang="en-US" sz="1199" u="sng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u="sng" dirty="0" err="1">
                <a:solidFill>
                  <a:srgbClr val="000000"/>
                </a:solidFill>
                <a:latin typeface="Arima Madurai Bold"/>
              </a:rPr>
              <a:t>avant</a:t>
            </a:r>
            <a:r>
              <a:rPr lang="en-US" sz="1199" u="sng" dirty="0">
                <a:solidFill>
                  <a:srgbClr val="000000"/>
                </a:solidFill>
                <a:latin typeface="Arima Madurai Bold"/>
              </a:rPr>
              <a:t> la séance </a:t>
            </a:r>
            <a:r>
              <a:rPr lang="en-US" sz="1199" u="sng" dirty="0" err="1">
                <a:solidFill>
                  <a:srgbClr val="000000"/>
                </a:solidFill>
                <a:latin typeface="Arima Madurai Bold"/>
              </a:rPr>
              <a:t>réservée</a:t>
            </a:r>
            <a:r>
              <a:rPr lang="en-US" sz="1199" u="sng" dirty="0">
                <a:solidFill>
                  <a:srgbClr val="000000"/>
                </a:solidFill>
                <a:latin typeface="Arima Madurai Bold"/>
              </a:rPr>
              <a:t>, sans </a:t>
            </a:r>
            <a:r>
              <a:rPr lang="en-US" sz="1199" u="sng" dirty="0" err="1">
                <a:solidFill>
                  <a:srgbClr val="000000"/>
                </a:solidFill>
                <a:latin typeface="Arima Madurai Bold"/>
              </a:rPr>
              <a:t>aucune</a:t>
            </a:r>
            <a:r>
              <a:rPr lang="en-US" sz="1199" u="sng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u="sng" dirty="0" err="1">
                <a:solidFill>
                  <a:srgbClr val="000000"/>
                </a:solidFill>
                <a:latin typeface="Arima Madurai Bold"/>
              </a:rPr>
              <a:t>pénalité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.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1199" dirty="0">
              <a:solidFill>
                <a:srgbClr val="000000"/>
              </a:solidFill>
              <a:latin typeface="Arima Madurai Bold"/>
            </a:endParaRP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Le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bilan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Naturopathique ne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donne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lieu à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aucun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remboursement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par les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organismes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officiels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de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Sécurité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Sociale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,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mais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certaines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Mutuelles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peuvent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prendre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en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charge tout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ou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une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partie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d’un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soin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non conventionnel,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vous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pouvez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vous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renseignez-vous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auprès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de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votre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complémentaire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santé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.</a:t>
            </a:r>
          </a:p>
          <a:p>
            <a:pPr algn="just">
              <a:lnSpc>
                <a:spcPts val="1120"/>
              </a:lnSpc>
              <a:spcBef>
                <a:spcPct val="0"/>
              </a:spcBef>
            </a:pPr>
            <a:endParaRPr lang="en-US" sz="1199" dirty="0">
              <a:solidFill>
                <a:srgbClr val="000000"/>
              </a:solidFill>
              <a:latin typeface="Arima Madurai Bold"/>
            </a:endParaRP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Le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règlement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de la consultation </a:t>
            </a:r>
            <a:r>
              <a:rPr lang="en-US" sz="1199" dirty="0">
                <a:solidFill>
                  <a:srgbClr val="000000"/>
                </a:solidFill>
                <a:latin typeface="Arima Madurai Bold Italics"/>
              </a:rPr>
              <a:t>(+ frais </a:t>
            </a:r>
            <a:r>
              <a:rPr lang="en-US" sz="1199" dirty="0" err="1">
                <a:solidFill>
                  <a:srgbClr val="000000"/>
                </a:solidFill>
                <a:latin typeface="Arima Madurai Bold Italics"/>
              </a:rPr>
              <a:t>kilométriques</a:t>
            </a:r>
            <a:r>
              <a:rPr lang="en-US" sz="1199" dirty="0">
                <a:solidFill>
                  <a:srgbClr val="000000"/>
                </a:solidFill>
                <a:latin typeface="Arima Madurai Bold Italics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 Italics"/>
              </a:rPr>
              <a:t>si</a:t>
            </a:r>
            <a:r>
              <a:rPr lang="en-US" sz="1199" dirty="0">
                <a:solidFill>
                  <a:srgbClr val="000000"/>
                </a:solidFill>
                <a:latin typeface="Arima Madurai Bold Italics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 Italics"/>
              </a:rPr>
              <a:t>déplacement</a:t>
            </a:r>
            <a:r>
              <a:rPr lang="en-US" sz="1199" dirty="0">
                <a:solidFill>
                  <a:srgbClr val="000000"/>
                </a:solidFill>
                <a:latin typeface="Arima Madurai Bold Italics"/>
              </a:rPr>
              <a:t>)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peut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199" dirty="0" err="1">
                <a:solidFill>
                  <a:srgbClr val="000000"/>
                </a:solidFill>
                <a:latin typeface="Arima Madurai Bold"/>
              </a:rPr>
              <a:t>s’effectuer</a:t>
            </a:r>
            <a:r>
              <a:rPr lang="en-US" sz="1199" dirty="0">
                <a:solidFill>
                  <a:srgbClr val="000000"/>
                </a:solidFill>
                <a:latin typeface="Arima Madurai Bold"/>
              </a:rPr>
              <a:t> par :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145819" y="7774499"/>
            <a:ext cx="7133622" cy="351739"/>
            <a:chOff x="0" y="0"/>
            <a:chExt cx="2556529" cy="126055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2556529" cy="126055"/>
            </a:xfrm>
            <a:custGeom>
              <a:avLst/>
              <a:gdLst/>
              <a:ahLst/>
              <a:cxnLst/>
              <a:rect l="l" t="t" r="r" b="b"/>
              <a:pathLst>
                <a:path w="2556529" h="126055">
                  <a:moveTo>
                    <a:pt x="0" y="0"/>
                  </a:moveTo>
                  <a:lnTo>
                    <a:pt x="2556529" y="0"/>
                  </a:lnTo>
                  <a:lnTo>
                    <a:pt x="2556529" y="126055"/>
                  </a:lnTo>
                  <a:lnTo>
                    <a:pt x="0" y="126055"/>
                  </a:lnTo>
                  <a:close/>
                </a:path>
              </a:pathLst>
            </a:custGeom>
            <a:solidFill>
              <a:srgbClr val="946B63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28575"/>
              <a:ext cx="2556529" cy="15463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>
                <a:lnSpc>
                  <a:spcPts val="16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Arima Madurai"/>
                </a:rPr>
                <a:t>1ère consultation</a:t>
              </a:r>
              <a:r>
                <a:rPr lang="en-US" sz="1200" dirty="0">
                  <a:solidFill>
                    <a:srgbClr val="FFFFFF"/>
                  </a:solidFill>
                  <a:latin typeface="Arima Madurai Italics"/>
                </a:rPr>
                <a:t> </a:t>
              </a:r>
              <a:r>
                <a:rPr lang="en-US" sz="1200" dirty="0">
                  <a:solidFill>
                    <a:srgbClr val="FFFFFF"/>
                  </a:solidFill>
                  <a:latin typeface="Arima Madurai"/>
                </a:rPr>
                <a:t>conseils sur un trouble précis et alternatives - 2h00</a:t>
              </a:r>
            </a:p>
          </p:txBody>
        </p:sp>
      </p:grpSp>
      <p:sp>
        <p:nvSpPr>
          <p:cNvPr id="16" name="TextBox 16"/>
          <p:cNvSpPr txBox="1"/>
          <p:nvPr/>
        </p:nvSpPr>
        <p:spPr>
          <a:xfrm>
            <a:off x="946546" y="864569"/>
            <a:ext cx="5663408" cy="923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sz="3000" dirty="0">
                <a:latin typeface="Arima Madurai"/>
              </a:rPr>
              <a:t> CONDITIONS GENERALES</a:t>
            </a:r>
          </a:p>
          <a:p>
            <a:pPr algn="ctr"/>
            <a:r>
              <a:rPr lang="en-US" sz="3000" dirty="0">
                <a:latin typeface="Arima Madurai"/>
              </a:rPr>
              <a:t> DE SERVICES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61777" y="2319385"/>
            <a:ext cx="2564274" cy="19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Glacial Indifference Bold"/>
              </a:rPr>
              <a:t>ENGAGEMENT DU NATUROPATHE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461777" y="3760805"/>
            <a:ext cx="723853" cy="2019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Glacial Indifference Bold"/>
              </a:rPr>
              <a:t>TARIFS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867203" y="9990600"/>
            <a:ext cx="336756" cy="19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Glacial Indifference"/>
              </a:rPr>
              <a:t>2/4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45819" y="2650627"/>
            <a:ext cx="6985231" cy="101917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59080" lvl="1" indent="-129540" algn="just">
              <a:lnSpc>
                <a:spcPts val="2039"/>
              </a:lnSpc>
              <a:buFont typeface="Arial"/>
              <a:buChar char="•"/>
            </a:pP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Garantir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le secret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professionnel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et ne pas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communiquer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d’informations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confidentielles</a:t>
            </a:r>
            <a:endParaRPr lang="en-US" sz="1200" dirty="0">
              <a:solidFill>
                <a:srgbClr val="000000"/>
              </a:solidFill>
              <a:latin typeface="Arima Madurai Bold"/>
            </a:endParaRPr>
          </a:p>
          <a:p>
            <a:pPr marL="259080" lvl="1" indent="-129540" algn="just">
              <a:lnSpc>
                <a:spcPts val="2039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Se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mettre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jour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régulièrement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par le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biais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la formation continue</a:t>
            </a:r>
          </a:p>
          <a:p>
            <a:pPr marL="259080" lvl="1" indent="-129540" algn="just">
              <a:lnSpc>
                <a:spcPts val="2039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Respecter les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préceptes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la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naturopathie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et la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charte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l’OMNES</a:t>
            </a:r>
            <a:endParaRPr lang="en-US" sz="1200" dirty="0">
              <a:solidFill>
                <a:srgbClr val="000000"/>
              </a:solidFill>
              <a:latin typeface="Arima Madurai Bold"/>
            </a:endParaRPr>
          </a:p>
          <a:p>
            <a:pPr marL="259080" lvl="1" indent="-129540" algn="just">
              <a:lnSpc>
                <a:spcPts val="2039"/>
              </a:lnSpc>
              <a:buFont typeface="Arial"/>
              <a:buChar char="•"/>
            </a:pP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Souscrire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une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assurance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responsabilité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civile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professionnelle</a:t>
            </a:r>
            <a:endParaRPr lang="en-US" sz="1200" dirty="0">
              <a:solidFill>
                <a:srgbClr val="000000"/>
              </a:solidFill>
              <a:latin typeface="Arima Madurai Bold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372524" y="7214091"/>
            <a:ext cx="2290911" cy="19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Glacial Indifference Bold"/>
              </a:rPr>
              <a:t>LES SOINS ET TARIFS PROPOSES 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461777" y="7490654"/>
            <a:ext cx="2760018" cy="19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Glacial Indifference Italics"/>
              </a:rPr>
              <a:t>TVA non applicable, article 293-B du CGI </a:t>
            </a:r>
          </a:p>
        </p:txBody>
      </p:sp>
      <p:grpSp>
        <p:nvGrpSpPr>
          <p:cNvPr id="23" name="Group 23"/>
          <p:cNvGrpSpPr/>
          <p:nvPr/>
        </p:nvGrpSpPr>
        <p:grpSpPr>
          <a:xfrm>
            <a:off x="145819" y="8211963"/>
            <a:ext cx="7133622" cy="351739"/>
            <a:chOff x="0" y="0"/>
            <a:chExt cx="2556529" cy="126055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2556529" cy="126055"/>
            </a:xfrm>
            <a:custGeom>
              <a:avLst/>
              <a:gdLst/>
              <a:ahLst/>
              <a:cxnLst/>
              <a:rect l="l" t="t" r="r" b="b"/>
              <a:pathLst>
                <a:path w="2556529" h="126055">
                  <a:moveTo>
                    <a:pt x="0" y="0"/>
                  </a:moveTo>
                  <a:lnTo>
                    <a:pt x="2556529" y="0"/>
                  </a:lnTo>
                  <a:lnTo>
                    <a:pt x="2556529" y="126055"/>
                  </a:lnTo>
                  <a:lnTo>
                    <a:pt x="0" y="126055"/>
                  </a:lnTo>
                  <a:close/>
                </a:path>
              </a:pathLst>
            </a:custGeom>
            <a:solidFill>
              <a:srgbClr val="946B63"/>
            </a:solidFill>
          </p:spPr>
        </p:sp>
        <p:sp>
          <p:nvSpPr>
            <p:cNvPr id="25" name="TextBox 25"/>
            <p:cNvSpPr txBox="1"/>
            <p:nvPr/>
          </p:nvSpPr>
          <p:spPr>
            <a:xfrm>
              <a:off x="0" y="-28575"/>
              <a:ext cx="2556529" cy="15463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>
                <a:lnSpc>
                  <a:spcPts val="16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Arima Madurai"/>
                </a:rPr>
                <a:t>Consultation de </a:t>
              </a:r>
              <a:r>
                <a:rPr lang="en-US" sz="1200" dirty="0" err="1">
                  <a:solidFill>
                    <a:srgbClr val="FFFFFF"/>
                  </a:solidFill>
                  <a:latin typeface="Arima Madurai"/>
                </a:rPr>
                <a:t>suivi</a:t>
              </a:r>
              <a:r>
                <a:rPr lang="en-US" sz="1200" dirty="0">
                  <a:solidFill>
                    <a:srgbClr val="FFFFFF"/>
                  </a:solidFill>
                  <a:latin typeface="Arima Madurai"/>
                </a:rPr>
                <a:t> - 1h00</a:t>
              </a:r>
            </a:p>
          </p:txBody>
        </p:sp>
      </p:grpSp>
      <p:sp>
        <p:nvSpPr>
          <p:cNvPr id="26" name="TextBox 26"/>
          <p:cNvSpPr txBox="1"/>
          <p:nvPr/>
        </p:nvSpPr>
        <p:spPr>
          <a:xfrm>
            <a:off x="6633221" y="7851918"/>
            <a:ext cx="311887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  <a:latin typeface="Arima Madurai Bold"/>
              </a:rPr>
              <a:t>60€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6633221" y="8269723"/>
            <a:ext cx="311887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  <a:latin typeface="Arima Madurai Bold"/>
              </a:rPr>
              <a:t>40€</a:t>
            </a:r>
          </a:p>
        </p:txBody>
      </p:sp>
      <p:grpSp>
        <p:nvGrpSpPr>
          <p:cNvPr id="28" name="Group 28"/>
          <p:cNvGrpSpPr/>
          <p:nvPr/>
        </p:nvGrpSpPr>
        <p:grpSpPr>
          <a:xfrm>
            <a:off x="145819" y="8649427"/>
            <a:ext cx="7133622" cy="351739"/>
            <a:chOff x="0" y="0"/>
            <a:chExt cx="2556529" cy="126055"/>
          </a:xfrm>
        </p:grpSpPr>
        <p:sp>
          <p:nvSpPr>
            <p:cNvPr id="29" name="Freeform 29"/>
            <p:cNvSpPr/>
            <p:nvPr/>
          </p:nvSpPr>
          <p:spPr>
            <a:xfrm>
              <a:off x="0" y="0"/>
              <a:ext cx="2556529" cy="126055"/>
            </a:xfrm>
            <a:custGeom>
              <a:avLst/>
              <a:gdLst/>
              <a:ahLst/>
              <a:cxnLst/>
              <a:rect l="l" t="t" r="r" b="b"/>
              <a:pathLst>
                <a:path w="2556529" h="126055">
                  <a:moveTo>
                    <a:pt x="0" y="0"/>
                  </a:moveTo>
                  <a:lnTo>
                    <a:pt x="2556529" y="0"/>
                  </a:lnTo>
                  <a:lnTo>
                    <a:pt x="2556529" y="126055"/>
                  </a:lnTo>
                  <a:lnTo>
                    <a:pt x="0" y="126055"/>
                  </a:lnTo>
                  <a:close/>
                </a:path>
              </a:pathLst>
            </a:custGeom>
            <a:solidFill>
              <a:srgbClr val="946B63"/>
            </a:solidFill>
          </p:spPr>
        </p:sp>
        <p:sp>
          <p:nvSpPr>
            <p:cNvPr id="30" name="TextBox 30"/>
            <p:cNvSpPr txBox="1"/>
            <p:nvPr/>
          </p:nvSpPr>
          <p:spPr>
            <a:xfrm>
              <a:off x="0" y="-28575"/>
              <a:ext cx="2556529" cy="15463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>
                <a:lnSpc>
                  <a:spcPts val="1679"/>
                </a:lnSpc>
              </a:pPr>
              <a:r>
                <a:rPr lang="en-US" sz="1200">
                  <a:solidFill>
                    <a:srgbClr val="FFFFFF"/>
                  </a:solidFill>
                  <a:latin typeface="Arima Madurai"/>
                </a:rPr>
                <a:t>1ère consultation : bilan de vitalité - conseils accès sur la phytologie &amp; l’aromatologie</a:t>
              </a:r>
              <a:r>
                <a:rPr lang="en-US" sz="1200">
                  <a:solidFill>
                    <a:srgbClr val="FFFFFF"/>
                  </a:solidFill>
                  <a:latin typeface="Arima Madurai Bold"/>
                </a:rPr>
                <a:t> </a:t>
              </a:r>
            </a:p>
          </p:txBody>
        </p:sp>
      </p:grpSp>
      <p:sp>
        <p:nvSpPr>
          <p:cNvPr id="31" name="TextBox 31"/>
          <p:cNvSpPr txBox="1"/>
          <p:nvPr/>
        </p:nvSpPr>
        <p:spPr>
          <a:xfrm>
            <a:off x="6633221" y="8707796"/>
            <a:ext cx="311887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  <a:latin typeface="Arima Madurai Bold"/>
              </a:rPr>
              <a:t>60€</a:t>
            </a:r>
          </a:p>
        </p:txBody>
      </p:sp>
      <p:grpSp>
        <p:nvGrpSpPr>
          <p:cNvPr id="32" name="Group 32"/>
          <p:cNvGrpSpPr/>
          <p:nvPr/>
        </p:nvGrpSpPr>
        <p:grpSpPr>
          <a:xfrm>
            <a:off x="145819" y="9086891"/>
            <a:ext cx="7133622" cy="351739"/>
            <a:chOff x="0" y="0"/>
            <a:chExt cx="2556529" cy="126055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2556529" cy="126055"/>
            </a:xfrm>
            <a:custGeom>
              <a:avLst/>
              <a:gdLst/>
              <a:ahLst/>
              <a:cxnLst/>
              <a:rect l="l" t="t" r="r" b="b"/>
              <a:pathLst>
                <a:path w="2556529" h="126055">
                  <a:moveTo>
                    <a:pt x="0" y="0"/>
                  </a:moveTo>
                  <a:lnTo>
                    <a:pt x="2556529" y="0"/>
                  </a:lnTo>
                  <a:lnTo>
                    <a:pt x="2556529" y="126055"/>
                  </a:lnTo>
                  <a:lnTo>
                    <a:pt x="0" y="126055"/>
                  </a:lnTo>
                  <a:close/>
                </a:path>
              </a:pathLst>
            </a:custGeom>
            <a:solidFill>
              <a:srgbClr val="946B63"/>
            </a:solidFill>
          </p:spPr>
        </p:sp>
        <p:sp>
          <p:nvSpPr>
            <p:cNvPr id="34" name="TextBox 34"/>
            <p:cNvSpPr txBox="1"/>
            <p:nvPr/>
          </p:nvSpPr>
          <p:spPr>
            <a:xfrm>
              <a:off x="0" y="-28575"/>
              <a:ext cx="2556529" cy="15463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>
                <a:lnSpc>
                  <a:spcPts val="16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Arima Madurai"/>
                </a:rPr>
                <a:t>Consultation à domicile dans le cadre de : “La </a:t>
              </a:r>
              <a:r>
                <a:rPr lang="en-US" sz="1200" dirty="0" err="1">
                  <a:solidFill>
                    <a:srgbClr val="FFFFFF"/>
                  </a:solidFill>
                  <a:latin typeface="Arima Madurai"/>
                </a:rPr>
                <a:t>Naturopathie</a:t>
              </a:r>
              <a:r>
                <a:rPr lang="en-US" sz="1200" dirty="0">
                  <a:solidFill>
                    <a:srgbClr val="FFFFFF"/>
                  </a:solidFill>
                  <a:latin typeface="Arima Madurai"/>
                </a:rPr>
                <a:t> dans ma </a:t>
              </a:r>
              <a:r>
                <a:rPr lang="en-US" sz="1200" dirty="0" err="1">
                  <a:solidFill>
                    <a:srgbClr val="FFFFFF"/>
                  </a:solidFill>
                  <a:latin typeface="Arima Madurai"/>
                </a:rPr>
                <a:t>maison</a:t>
              </a:r>
              <a:r>
                <a:rPr lang="en-US" sz="1200" dirty="0">
                  <a:solidFill>
                    <a:srgbClr val="FFFFFF"/>
                  </a:solidFill>
                  <a:latin typeface="Arima Madurai"/>
                </a:rPr>
                <a:t>” 2h00</a:t>
              </a:r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6633221" y="9165375"/>
            <a:ext cx="311887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  <a:latin typeface="Arima Madurai Bold"/>
              </a:rPr>
              <a:t>60€</a:t>
            </a:r>
          </a:p>
        </p:txBody>
      </p:sp>
      <p:grpSp>
        <p:nvGrpSpPr>
          <p:cNvPr id="36" name="Group 36"/>
          <p:cNvGrpSpPr/>
          <p:nvPr/>
        </p:nvGrpSpPr>
        <p:grpSpPr>
          <a:xfrm>
            <a:off x="145819" y="9528166"/>
            <a:ext cx="7133622" cy="351739"/>
            <a:chOff x="0" y="0"/>
            <a:chExt cx="2556529" cy="126055"/>
          </a:xfrm>
        </p:grpSpPr>
        <p:sp>
          <p:nvSpPr>
            <p:cNvPr id="37" name="Freeform 37"/>
            <p:cNvSpPr/>
            <p:nvPr/>
          </p:nvSpPr>
          <p:spPr>
            <a:xfrm>
              <a:off x="0" y="0"/>
              <a:ext cx="2556529" cy="126055"/>
            </a:xfrm>
            <a:custGeom>
              <a:avLst/>
              <a:gdLst/>
              <a:ahLst/>
              <a:cxnLst/>
              <a:rect l="l" t="t" r="r" b="b"/>
              <a:pathLst>
                <a:path w="2556529" h="126055">
                  <a:moveTo>
                    <a:pt x="0" y="0"/>
                  </a:moveTo>
                  <a:lnTo>
                    <a:pt x="2556529" y="0"/>
                  </a:lnTo>
                  <a:lnTo>
                    <a:pt x="2556529" y="126055"/>
                  </a:lnTo>
                  <a:lnTo>
                    <a:pt x="0" y="126055"/>
                  </a:lnTo>
                  <a:close/>
                </a:path>
              </a:pathLst>
            </a:custGeom>
            <a:solidFill>
              <a:srgbClr val="946B63"/>
            </a:solidFill>
          </p:spPr>
        </p:sp>
        <p:sp>
          <p:nvSpPr>
            <p:cNvPr id="38" name="TextBox 38"/>
            <p:cNvSpPr txBox="1"/>
            <p:nvPr/>
          </p:nvSpPr>
          <p:spPr>
            <a:xfrm>
              <a:off x="0" y="-28575"/>
              <a:ext cx="2556529" cy="15463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>
                <a:lnSpc>
                  <a:spcPts val="1679"/>
                </a:lnSpc>
              </a:pPr>
              <a:r>
                <a:rPr lang="en-US" sz="1200">
                  <a:solidFill>
                    <a:srgbClr val="FFFFFF"/>
                  </a:solidFill>
                  <a:latin typeface="Arima Madurai"/>
                </a:rPr>
                <a:t>Frais kilométriques </a:t>
              </a:r>
              <a:r>
                <a:rPr lang="en-US" sz="1200">
                  <a:solidFill>
                    <a:srgbClr val="FFFFFF"/>
                  </a:solidFill>
                  <a:latin typeface="Arima Madurai Italics"/>
                </a:rPr>
                <a:t>(appliqués à partir du cabinet)</a:t>
              </a:r>
            </a:p>
          </p:txBody>
        </p:sp>
      </p:grpSp>
      <p:sp>
        <p:nvSpPr>
          <p:cNvPr id="39" name="AutoShape 39"/>
          <p:cNvSpPr/>
          <p:nvPr/>
        </p:nvSpPr>
        <p:spPr>
          <a:xfrm>
            <a:off x="5958107" y="7299164"/>
            <a:ext cx="19050" cy="2889430"/>
          </a:xfrm>
          <a:prstGeom prst="line">
            <a:avLst/>
          </a:prstGeom>
          <a:ln w="38100" cap="flat">
            <a:solidFill>
              <a:srgbClr val="EEE2D4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0" name="TextBox 40"/>
          <p:cNvSpPr txBox="1"/>
          <p:nvPr/>
        </p:nvSpPr>
        <p:spPr>
          <a:xfrm>
            <a:off x="6374370" y="9585925"/>
            <a:ext cx="829589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  <a:latin typeface="Arima Madurai Bold"/>
              </a:rPr>
              <a:t>0.60€ / km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791407" y="6937866"/>
            <a:ext cx="587276" cy="19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Glacial Indifference Bold"/>
              </a:rPr>
              <a:t>CHEQUE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2693945" y="6937866"/>
            <a:ext cx="526256" cy="19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Glacial Indifference Bold"/>
              </a:rPr>
              <a:t>ESPECE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3534526" y="6937866"/>
            <a:ext cx="1457623" cy="19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Glacial Indifference Bold"/>
              </a:rPr>
              <a:t>VIREMENT BANCAIRE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306474" y="6937866"/>
            <a:ext cx="838498" cy="19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Glacial Indifference Bold"/>
              </a:rPr>
              <a:t>CARTE BLEU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2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/>
          <p:nvPr/>
        </p:nvSpPr>
        <p:spPr>
          <a:xfrm>
            <a:off x="6031186" y="149748"/>
            <a:ext cx="1438235" cy="477302"/>
          </a:xfrm>
          <a:custGeom>
            <a:avLst/>
            <a:gdLst/>
            <a:ahLst/>
            <a:cxnLst/>
            <a:rect l="l" t="t" r="r" b="b"/>
            <a:pathLst>
              <a:path w="1438235" h="477302">
                <a:moveTo>
                  <a:pt x="0" y="0"/>
                </a:moveTo>
                <a:lnTo>
                  <a:pt x="1438235" y="0"/>
                </a:lnTo>
                <a:lnTo>
                  <a:pt x="1438235" y="477302"/>
                </a:lnTo>
                <a:lnTo>
                  <a:pt x="0" y="47730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372524" y="337906"/>
            <a:ext cx="440583" cy="509817"/>
          </a:xfrm>
          <a:custGeom>
            <a:avLst/>
            <a:gdLst/>
            <a:ahLst/>
            <a:cxnLst/>
            <a:rect l="l" t="t" r="r" b="b"/>
            <a:pathLst>
              <a:path w="440583" h="509817">
                <a:moveTo>
                  <a:pt x="0" y="0"/>
                </a:moveTo>
                <a:lnTo>
                  <a:pt x="440582" y="0"/>
                </a:lnTo>
                <a:lnTo>
                  <a:pt x="440582" y="509817"/>
                </a:lnTo>
                <a:lnTo>
                  <a:pt x="0" y="50981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9" name="TextBox 9"/>
          <p:cNvSpPr txBox="1"/>
          <p:nvPr/>
        </p:nvSpPr>
        <p:spPr>
          <a:xfrm>
            <a:off x="921448" y="855669"/>
            <a:ext cx="5663408" cy="923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sz="3000" dirty="0">
                <a:latin typeface="Arima Madurai"/>
              </a:rPr>
              <a:t> CONDITIONS GENERALES</a:t>
            </a:r>
          </a:p>
          <a:p>
            <a:pPr algn="ctr"/>
            <a:r>
              <a:rPr lang="en-US" sz="3000" dirty="0">
                <a:latin typeface="Arima Madurai"/>
              </a:rPr>
              <a:t> DE SERVICES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44877" y="2346887"/>
            <a:ext cx="6405427" cy="19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Glacial Indifference Bold"/>
              </a:rPr>
              <a:t>PROTECTION DES DONNEES (loi RGPD - Règlement Général sur la Protection des Données)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867203" y="9990600"/>
            <a:ext cx="283049" cy="19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Glacial Indifference"/>
              </a:rPr>
              <a:t>3/4</a:t>
            </a:r>
          </a:p>
        </p:txBody>
      </p:sp>
      <p:sp>
        <p:nvSpPr>
          <p:cNvPr id="12" name="AutoShape 12"/>
          <p:cNvSpPr/>
          <p:nvPr/>
        </p:nvSpPr>
        <p:spPr>
          <a:xfrm>
            <a:off x="5977157" y="6792809"/>
            <a:ext cx="19050" cy="2889430"/>
          </a:xfrm>
          <a:prstGeom prst="line">
            <a:avLst/>
          </a:prstGeom>
          <a:ln w="38100" cap="flat">
            <a:solidFill>
              <a:srgbClr val="EEE2D4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" name="TextBox 13"/>
          <p:cNvSpPr txBox="1"/>
          <p:nvPr/>
        </p:nvSpPr>
        <p:spPr>
          <a:xfrm>
            <a:off x="145819" y="2633413"/>
            <a:ext cx="7214666" cy="4189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Arima Madurai Bold"/>
                <a:ea typeface="Arima Madurai Bold"/>
              </a:rPr>
              <a:t>En application de la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  <a:ea typeface="Arima Madurai Bold"/>
              </a:rPr>
              <a:t>Loi</a:t>
            </a:r>
            <a:r>
              <a:rPr lang="en-US" sz="1200" dirty="0">
                <a:solidFill>
                  <a:srgbClr val="000000"/>
                </a:solidFill>
                <a:latin typeface="Arima Madurai Bold"/>
                <a:ea typeface="Arima Madurai Bold"/>
              </a:rPr>
              <a:t> n° 78-17 du 6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  <a:ea typeface="Arima Madurai Bold"/>
              </a:rPr>
              <a:t>janvier</a:t>
            </a:r>
            <a:r>
              <a:rPr lang="en-US" sz="1200" dirty="0">
                <a:solidFill>
                  <a:srgbClr val="000000"/>
                </a:solidFill>
                <a:latin typeface="Arima Madurai Bold"/>
                <a:ea typeface="Arima Madurai Bold"/>
              </a:rPr>
              <a:t> 1978 et du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  <a:ea typeface="Arima Madurai Bold"/>
              </a:rPr>
              <a:t>Règlement</a:t>
            </a:r>
            <a:r>
              <a:rPr lang="en-US" sz="1200" dirty="0">
                <a:solidFill>
                  <a:srgbClr val="000000"/>
                </a:solidFill>
                <a:latin typeface="Arima Madurai Bold"/>
                <a:ea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  <a:ea typeface="Arima Madurai Bold"/>
              </a:rPr>
              <a:t>Général</a:t>
            </a:r>
            <a:r>
              <a:rPr lang="en-US" sz="1200" dirty="0">
                <a:solidFill>
                  <a:srgbClr val="000000"/>
                </a:solidFill>
                <a:latin typeface="Arima Madurai Bold"/>
                <a:ea typeface="Arima Madurai Bold"/>
              </a:rPr>
              <a:t> sur la Protection des Données relatives à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  <a:ea typeface="Arima Madurai Bold"/>
              </a:rPr>
              <a:t>l'informatique</a:t>
            </a:r>
            <a:r>
              <a:rPr lang="en-US" sz="1200" dirty="0">
                <a:solidFill>
                  <a:srgbClr val="000000"/>
                </a:solidFill>
                <a:latin typeface="Arima Madurai Bold"/>
                <a:ea typeface="Arima Madurai Bold"/>
              </a:rPr>
              <a:t>, aux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  <a:ea typeface="Arima Madurai Bold"/>
              </a:rPr>
              <a:t>fichiers</a:t>
            </a:r>
            <a:r>
              <a:rPr lang="en-US" sz="1200" dirty="0">
                <a:solidFill>
                  <a:srgbClr val="000000"/>
                </a:solidFill>
                <a:latin typeface="Arima Madurai Bold"/>
                <a:ea typeface="Arima Madurai Bold"/>
              </a:rPr>
              <a:t> et aux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  <a:ea typeface="Arima Madurai Bold"/>
              </a:rPr>
              <a:t>libertés</a:t>
            </a:r>
            <a:r>
              <a:rPr lang="en-US" sz="1200" dirty="0">
                <a:solidFill>
                  <a:srgbClr val="000000"/>
                </a:solidFill>
                <a:latin typeface="Arima Madurai Bold"/>
                <a:ea typeface="Arima Madurai Bold"/>
              </a:rPr>
              <a:t>, 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Colyne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MALARNE,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s’engage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utiliser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les données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collectées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dans le strict cadre de son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activité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. 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Arima Madurai Bold"/>
            </a:endParaRP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Les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informations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recueillies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sont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les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informations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nécessaires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la pratique de la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naturopathie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 et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seront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conservées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pendant 2 ans.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Vous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disposez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d’un droit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d’accès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 de rectification, de suppression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données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personnelles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 d'un droit à la limitation du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traitement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 à la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portabilité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 d'un droit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d'opposition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et du droit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définir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des directives sur le sort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mes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données post-mortem.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Arima Madurai Bold"/>
            </a:endParaRP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Vous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pouvez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exercer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droits par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écrit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auprès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cette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adresse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email :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Colynemalarmenaturopathe@gmail.com 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&amp;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cette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adresse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: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Colyne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MALARME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Naturopathe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13 Quai des promenades 52130 WASSY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Arima Madurai Bold"/>
            </a:endParaRP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Nous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informons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nos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clients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leur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droit à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s'inscrire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sur la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liste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d'opposition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au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démarchage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téléphonique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sur le site www.bloctel.gouv.fr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cas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recueil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du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numéro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téléphone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.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Consultez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le site de la CNIL pour plus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d’informations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sur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vos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droits, pour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exercer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droits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ou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pour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toute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question sur le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traitement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vos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données dans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dispositif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-119687" y="7172347"/>
            <a:ext cx="6018889" cy="2019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Glacial Indifference Bold"/>
              </a:rPr>
              <a:t>TRAITEMENT DES RECLAMATIONS - MÉDIATION A LA CONSOMMATION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45819" y="7528634"/>
            <a:ext cx="6604485" cy="23031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Selon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l’article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L.612-1 du Code de la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consommation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 il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est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rappelé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que « tout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consommateur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a le droit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recourir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gratuitement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un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médiateur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la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consommation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vue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la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résolution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amiable du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litige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qui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l’oppose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un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professionnel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. 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cet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effet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 le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professionnel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garantit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au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consommateur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le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recours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effectif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un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dispositif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médiation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la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consommation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».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Arima Madurai Bold"/>
            </a:endParaRP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Pour tout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litige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non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résolu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avec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votre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Colyne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MALARME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Je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peux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faire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appel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au service du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médiateur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la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consommation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suivant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: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Madame BARRUEL Jeanne –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Directrice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&amp;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Médiatrice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au sein de 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CNPM MEDIATION CONSOMMATION 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27 avenue de la Libération – 42400 SAINT-CHAMOND 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Tél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: 06.67.63.11.03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2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FFEC445A-B872-0679-73D6-33F2806367D7}"/>
              </a:ext>
            </a:extLst>
          </p:cNvPr>
          <p:cNvSpPr/>
          <p:nvPr/>
        </p:nvSpPr>
        <p:spPr>
          <a:xfrm>
            <a:off x="154655" y="1331619"/>
            <a:ext cx="7000037" cy="243991"/>
          </a:xfrm>
          <a:prstGeom prst="roundRect">
            <a:avLst/>
          </a:prstGeom>
          <a:solidFill>
            <a:srgbClr val="5A422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reeform 4"/>
          <p:cNvSpPr/>
          <p:nvPr/>
        </p:nvSpPr>
        <p:spPr>
          <a:xfrm>
            <a:off x="5996207" y="87534"/>
            <a:ext cx="1438235" cy="477302"/>
          </a:xfrm>
          <a:custGeom>
            <a:avLst/>
            <a:gdLst/>
            <a:ahLst/>
            <a:cxnLst/>
            <a:rect l="l" t="t" r="r" b="b"/>
            <a:pathLst>
              <a:path w="1438235" h="477302">
                <a:moveTo>
                  <a:pt x="0" y="0"/>
                </a:moveTo>
                <a:lnTo>
                  <a:pt x="1438235" y="0"/>
                </a:lnTo>
                <a:lnTo>
                  <a:pt x="1438235" y="477302"/>
                </a:lnTo>
                <a:lnTo>
                  <a:pt x="0" y="47730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372524" y="337906"/>
            <a:ext cx="440583" cy="509817"/>
          </a:xfrm>
          <a:custGeom>
            <a:avLst/>
            <a:gdLst/>
            <a:ahLst/>
            <a:cxnLst/>
            <a:rect l="l" t="t" r="r" b="b"/>
            <a:pathLst>
              <a:path w="440583" h="509817">
                <a:moveTo>
                  <a:pt x="0" y="0"/>
                </a:moveTo>
                <a:lnTo>
                  <a:pt x="440582" y="0"/>
                </a:lnTo>
                <a:lnTo>
                  <a:pt x="440582" y="509817"/>
                </a:lnTo>
                <a:lnTo>
                  <a:pt x="0" y="50981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9" name="TextBox 9"/>
          <p:cNvSpPr txBox="1"/>
          <p:nvPr/>
        </p:nvSpPr>
        <p:spPr>
          <a:xfrm>
            <a:off x="885278" y="428863"/>
            <a:ext cx="5663408" cy="923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sz="3000" dirty="0">
                <a:latin typeface="Arima Madurai"/>
              </a:rPr>
              <a:t> CONDITIONS GENERALES</a:t>
            </a:r>
          </a:p>
          <a:p>
            <a:pPr algn="ctr"/>
            <a:r>
              <a:rPr lang="en-US" sz="3000" dirty="0">
                <a:latin typeface="Arima Madurai"/>
              </a:rPr>
              <a:t> DE SERVICES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867203" y="9990600"/>
            <a:ext cx="304180" cy="19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Glacial Indifference"/>
              </a:rPr>
              <a:t>4/4</a:t>
            </a:r>
          </a:p>
        </p:txBody>
      </p:sp>
      <p:sp>
        <p:nvSpPr>
          <p:cNvPr id="11" name="AutoShape 11"/>
          <p:cNvSpPr/>
          <p:nvPr/>
        </p:nvSpPr>
        <p:spPr>
          <a:xfrm>
            <a:off x="5977157" y="6792809"/>
            <a:ext cx="19050" cy="2889430"/>
          </a:xfrm>
          <a:prstGeom prst="line">
            <a:avLst/>
          </a:prstGeom>
          <a:ln w="38100" cap="flat">
            <a:solidFill>
              <a:srgbClr val="EEE2D4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2" name="TextBox 12"/>
          <p:cNvSpPr txBox="1"/>
          <p:nvPr/>
        </p:nvSpPr>
        <p:spPr>
          <a:xfrm>
            <a:off x="2543364" y="1362912"/>
            <a:ext cx="2347235" cy="2019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  <a:latin typeface="Glacial Indifference Bold"/>
              </a:rPr>
              <a:t>ENGAGEMENT DU CONSULTANT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16962" y="1781056"/>
            <a:ext cx="7000037" cy="86792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039"/>
              </a:lnSpc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ma Madurai Bold"/>
              </a:rPr>
              <a:t>NOM – PRENOM &amp; DATE DE NAISSANCE 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:      </a:t>
            </a:r>
          </a:p>
          <a:p>
            <a:pPr algn="just">
              <a:lnSpc>
                <a:spcPts val="2039"/>
              </a:lnSpc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 </a:t>
            </a:r>
          </a:p>
          <a:p>
            <a:pPr algn="just">
              <a:lnSpc>
                <a:spcPts val="2039"/>
              </a:lnSpc>
            </a:pPr>
            <a:r>
              <a:rPr lang="en-US" sz="1200" u="sng" dirty="0" err="1">
                <a:solidFill>
                  <a:srgbClr val="000000"/>
                </a:solidFill>
                <a:latin typeface="Arima Madurai Bold"/>
              </a:rPr>
              <a:t>M’engage</a:t>
            </a:r>
            <a:r>
              <a:rPr lang="en-US" sz="1200" u="sng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u="sng" dirty="0" err="1">
                <a:solidFill>
                  <a:srgbClr val="000000"/>
                </a:solidFill>
                <a:latin typeface="Arima Madurai Bold"/>
              </a:rPr>
              <a:t>en</a:t>
            </a:r>
            <a:r>
              <a:rPr lang="en-US" sz="1200" u="sng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u="sng" dirty="0" err="1">
                <a:solidFill>
                  <a:srgbClr val="000000"/>
                </a:solidFill>
                <a:latin typeface="Arima Madurai Bold"/>
              </a:rPr>
              <a:t>signant</a:t>
            </a:r>
            <a:r>
              <a:rPr lang="en-US" sz="1200" u="sng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u="sng" dirty="0" err="1">
                <a:solidFill>
                  <a:srgbClr val="000000"/>
                </a:solidFill>
                <a:latin typeface="Arima Madurai Bold"/>
              </a:rPr>
              <a:t>ce</a:t>
            </a:r>
            <a:r>
              <a:rPr lang="en-US" sz="1200" u="sng" dirty="0">
                <a:solidFill>
                  <a:srgbClr val="000000"/>
                </a:solidFill>
                <a:latin typeface="Arima Madurai Bold"/>
              </a:rPr>
              <a:t> document </a:t>
            </a:r>
            <a:r>
              <a:rPr lang="en-US" sz="1200" u="sng" dirty="0" err="1">
                <a:solidFill>
                  <a:srgbClr val="000000"/>
                </a:solidFill>
                <a:latin typeface="Arima Madurai Bold"/>
              </a:rPr>
              <a:t>en</a:t>
            </a:r>
            <a:r>
              <a:rPr lang="en-US" sz="1200" u="sng" dirty="0">
                <a:solidFill>
                  <a:srgbClr val="000000"/>
                </a:solidFill>
                <a:latin typeface="Arima Madurai Bold"/>
              </a:rPr>
              <a:t> double </a:t>
            </a:r>
            <a:r>
              <a:rPr lang="en-US" sz="1200" u="sng" dirty="0" err="1">
                <a:solidFill>
                  <a:srgbClr val="000000"/>
                </a:solidFill>
                <a:latin typeface="Arima Madurai Bold"/>
              </a:rPr>
              <a:t>exemplaire</a:t>
            </a:r>
            <a:r>
              <a:rPr lang="en-US" sz="1200" u="sng" dirty="0">
                <a:solidFill>
                  <a:srgbClr val="000000"/>
                </a:solidFill>
                <a:latin typeface="Arima Madurai Bold"/>
              </a:rPr>
              <a:t> à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:</a:t>
            </a:r>
          </a:p>
          <a:p>
            <a:pPr marL="300990" lvl="1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Signaler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toutes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maladies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ou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contre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-indication au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naturopathe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</a:t>
            </a:r>
          </a:p>
          <a:p>
            <a:pPr marL="129540" lvl="1" algn="just">
              <a:lnSpc>
                <a:spcPct val="150000"/>
              </a:lnSpc>
            </a:pPr>
            <a:endParaRPr lang="en-US" sz="500" dirty="0">
              <a:solidFill>
                <a:srgbClr val="000000"/>
              </a:solidFill>
              <a:latin typeface="Arima Madurai Bold"/>
            </a:endParaRPr>
          </a:p>
          <a:p>
            <a:pPr marL="300990" lvl="1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Prévenir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par mail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ou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téléphone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au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moins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48h à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l’avance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cas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d’annulation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rendez-vous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sauf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cas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exceptionnel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</a:t>
            </a:r>
          </a:p>
          <a:p>
            <a:pPr marL="129540" lvl="1" algn="just">
              <a:lnSpc>
                <a:spcPct val="150000"/>
              </a:lnSpc>
            </a:pPr>
            <a:endParaRPr lang="en-US" sz="500" dirty="0">
              <a:solidFill>
                <a:srgbClr val="000000"/>
              </a:solidFill>
              <a:latin typeface="Arima Madurai Bold"/>
            </a:endParaRPr>
          </a:p>
          <a:p>
            <a:pPr marL="300990" lvl="1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Avoir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pris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connaissance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et accepter les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informations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concernant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la protection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mes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données (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loi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RGPD)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détaillées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dans les CGS,</a:t>
            </a:r>
          </a:p>
          <a:p>
            <a:pPr marL="129540" lvl="1" algn="just">
              <a:lnSpc>
                <a:spcPct val="150000"/>
              </a:lnSpc>
            </a:pPr>
            <a:endParaRPr lang="en-US" sz="500" dirty="0">
              <a:solidFill>
                <a:srgbClr val="000000"/>
              </a:solidFill>
              <a:latin typeface="Arima Madurai Bold"/>
            </a:endParaRPr>
          </a:p>
          <a:p>
            <a:pPr marL="300990" lvl="1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Accepte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que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informations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saisies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par Colyne MALARME, Naturopathe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soient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collectées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et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exploitées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des fins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d'accompagnement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et de conseil pour ma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santé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</a:t>
            </a:r>
          </a:p>
          <a:p>
            <a:pPr marL="129540" lvl="1" algn="just">
              <a:lnSpc>
                <a:spcPct val="150000"/>
              </a:lnSpc>
            </a:pPr>
            <a:endParaRPr lang="en-US" sz="500" dirty="0">
              <a:solidFill>
                <a:srgbClr val="000000"/>
              </a:solidFill>
              <a:latin typeface="Arima Madurai Bold"/>
            </a:endParaRPr>
          </a:p>
          <a:p>
            <a:pPr marL="300990" lvl="1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Lire et accepter les Conditions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Générales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Services et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engagements,</a:t>
            </a:r>
          </a:p>
          <a:p>
            <a:pPr marL="129540" lvl="1" algn="just">
              <a:lnSpc>
                <a:spcPct val="150000"/>
              </a:lnSpc>
            </a:pPr>
            <a:endParaRPr lang="en-US" sz="500" dirty="0">
              <a:solidFill>
                <a:srgbClr val="000000"/>
              </a:solidFill>
              <a:latin typeface="Arima Madurai Bold"/>
            </a:endParaRPr>
          </a:p>
          <a:p>
            <a:pPr marL="300990" lvl="1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Avoir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compris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que la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Naturopathie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se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concentre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sur la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prévention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et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l’amélioration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des troubles du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quotidien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sur le long court,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être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rigoureux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dans son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suivi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et les conseils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donnés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seront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précieux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pour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obtenir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effets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positifs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sur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votre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santé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au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quotidien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</a:t>
            </a:r>
          </a:p>
          <a:p>
            <a:pPr marL="129540" lvl="1" algn="just">
              <a:lnSpc>
                <a:spcPct val="150000"/>
              </a:lnSpc>
            </a:pPr>
            <a:endParaRPr lang="en-US" sz="500" dirty="0">
              <a:solidFill>
                <a:srgbClr val="000000"/>
              </a:solidFill>
              <a:latin typeface="Arima Madurai Bold"/>
            </a:endParaRPr>
          </a:p>
          <a:p>
            <a:pPr marL="300990" lvl="1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Accepte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et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conscent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entreprendre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un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suivi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minimum sur 3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mois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 à raison de 3 consultations, qui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seront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plannifiées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fonction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emplois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du temps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respectifs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du consultant &amp; de Colyne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Malarme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Naturopathe, entre 6 à 8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semaines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afin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réaliser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un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accompagnement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Naturopathique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complet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et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individualisé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;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Aucune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avance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paiement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ne sera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demandée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 les consultations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seront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réglées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chaque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fin de séance,</a:t>
            </a:r>
          </a:p>
          <a:p>
            <a:pPr marL="300990" lvl="1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500" dirty="0">
              <a:solidFill>
                <a:srgbClr val="000000"/>
              </a:solidFill>
              <a:latin typeface="Arima Madurai Bold"/>
            </a:endParaRPr>
          </a:p>
          <a:p>
            <a:pPr marL="300990" lvl="1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Accepte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si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toute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fois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Colyne MALARME, Naturopathe,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juge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nécessaire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passer la main à un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ou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collègues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professionnels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santé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 les troubles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rencontrés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ne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pouvant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être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l’ordre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du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mieux-être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uniquement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</a:t>
            </a:r>
          </a:p>
          <a:p>
            <a:pPr marL="129540" lvl="1" algn="just">
              <a:lnSpc>
                <a:spcPct val="150000"/>
              </a:lnSpc>
            </a:pPr>
            <a:endParaRPr lang="en-US" sz="500" dirty="0">
              <a:solidFill>
                <a:srgbClr val="000000"/>
              </a:solidFill>
              <a:latin typeface="Arima Madurai Bold"/>
            </a:endParaRPr>
          </a:p>
          <a:p>
            <a:pPr marL="300990" lvl="1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Accepte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si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toutefois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Colyne MALARME, Naturopathe,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juge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nécessaire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de stopper le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suivi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Naturopathique pour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toutes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raisons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valables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,</a:t>
            </a:r>
          </a:p>
          <a:p>
            <a:pPr marL="129540" lvl="1" algn="just">
              <a:lnSpc>
                <a:spcPct val="150000"/>
              </a:lnSpc>
            </a:pPr>
            <a:endParaRPr lang="en-US" sz="500" dirty="0">
              <a:solidFill>
                <a:srgbClr val="000000"/>
              </a:solidFill>
              <a:latin typeface="Arima Madurai Bold"/>
            </a:endParaRPr>
          </a:p>
          <a:p>
            <a:pPr marL="300990" lvl="1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Avoir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accepter de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remplir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ces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CGS avec Colyne MALARME, Naturopathe</a:t>
            </a:r>
          </a:p>
          <a:p>
            <a:pPr algn="just">
              <a:lnSpc>
                <a:spcPts val="2039"/>
              </a:lnSpc>
            </a:pPr>
            <a:endParaRPr lang="en-US" sz="1200" dirty="0">
              <a:solidFill>
                <a:srgbClr val="000000"/>
              </a:solidFill>
              <a:latin typeface="Arima Madurai Bold"/>
            </a:endParaRPr>
          </a:p>
          <a:p>
            <a:pPr algn="just">
              <a:lnSpc>
                <a:spcPts val="2039"/>
              </a:lnSpc>
            </a:pP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Fait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en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2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exemplaires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ma Madurai Bold"/>
              </a:rPr>
              <a:t>originaux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 à WASSY  le :       /              /</a:t>
            </a:r>
          </a:p>
          <a:p>
            <a:pPr algn="just">
              <a:lnSpc>
                <a:spcPts val="2039"/>
              </a:lnSpc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ma Madurai Bold"/>
              </a:rPr>
              <a:t>Signature du consultant </a:t>
            </a:r>
            <a:r>
              <a:rPr lang="en-US" sz="1200" dirty="0">
                <a:solidFill>
                  <a:srgbClr val="000000"/>
                </a:solidFill>
                <a:latin typeface="Arima Madurai Bold"/>
              </a:rPr>
              <a:t>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CGS</Template>
  <TotalTime>1382</TotalTime>
  <Words>1285</Words>
  <Application>Microsoft Office PowerPoint</Application>
  <PresentationFormat>Personnalisé</PresentationFormat>
  <Paragraphs>113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5" baseType="lpstr">
      <vt:lpstr>Glacial Indifference Bold</vt:lpstr>
      <vt:lpstr>Wingdings</vt:lpstr>
      <vt:lpstr>Arima Madurai Bold</vt:lpstr>
      <vt:lpstr>Glacial Indifference</vt:lpstr>
      <vt:lpstr>Arima Madurai Bold Italics</vt:lpstr>
      <vt:lpstr>Glacial Indifference Italics</vt:lpstr>
      <vt:lpstr>Arima Madurai</vt:lpstr>
      <vt:lpstr>Arial</vt:lpstr>
      <vt:lpstr>Calibri</vt:lpstr>
      <vt:lpstr>Arima Madurai Italics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Colyne MALARME</dc:creator>
  <cp:lastModifiedBy>Colyne MALARME</cp:lastModifiedBy>
  <cp:revision>7</cp:revision>
  <cp:lastPrinted>2024-02-10T12:18:21Z</cp:lastPrinted>
  <dcterms:created xsi:type="dcterms:W3CDTF">2024-02-09T10:40:13Z</dcterms:created>
  <dcterms:modified xsi:type="dcterms:W3CDTF">2024-04-29T13:55:45Z</dcterms:modified>
  <dc:identifier>DAF5HuZJS2I</dc:identifier>
</cp:coreProperties>
</file>